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87CEB7-B645-EB43-A9A0-26A421E77941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05B93B-5030-BB48-BC1C-CD2CE407E6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Business Processes and Process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073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External partners need to adapt (vendors, customers)</a:t>
            </a:r>
          </a:p>
          <a:p>
            <a:r>
              <a:rPr lang="en-US" dirty="0" smtClean="0"/>
              <a:t>Compensation and performance evaluation schemes need to be aligned and adapted</a:t>
            </a:r>
          </a:p>
          <a:p>
            <a:r>
              <a:rPr lang="en-US" dirty="0" smtClean="0"/>
              <a:t>Organizational/departmental structures need to be changed</a:t>
            </a:r>
          </a:p>
          <a:p>
            <a:r>
              <a:rPr lang="en-US" dirty="0" smtClean="0"/>
              <a:t>Top-level executives must drive </a:t>
            </a:r>
            <a:r>
              <a:rPr lang="en-US" dirty="0" err="1" smtClean="0"/>
              <a:t>te</a:t>
            </a:r>
            <a:r>
              <a:rPr lang="en-US" dirty="0" smtClean="0"/>
              <a:t> reengineering 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76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“A Tale of Two Invoices”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99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882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has </a:t>
            </a:r>
            <a:r>
              <a:rPr lang="en-US" dirty="0" err="1" smtClean="0"/>
              <a:t>ProductIFF</a:t>
            </a:r>
            <a:r>
              <a:rPr lang="en-US" dirty="0" smtClean="0"/>
              <a:t> </a:t>
            </a:r>
            <a:r>
              <a:rPr lang="en-US" dirty="0" err="1" smtClean="0"/>
              <a:t>Inc</a:t>
            </a:r>
            <a:r>
              <a:rPr lang="en-US" dirty="0" smtClean="0"/>
              <a:t> done differently than Manuel Enterprises? Which principles/essences have they used?</a:t>
            </a:r>
          </a:p>
          <a:p>
            <a:r>
              <a:rPr lang="en-US" dirty="0" smtClean="0"/>
              <a:t>What could </a:t>
            </a:r>
            <a:r>
              <a:rPr lang="en-US" dirty="0" err="1" smtClean="0"/>
              <a:t>ProductIFF</a:t>
            </a:r>
            <a:r>
              <a:rPr lang="en-US" dirty="0" smtClean="0"/>
              <a:t> </a:t>
            </a:r>
            <a:r>
              <a:rPr lang="en-US" dirty="0" err="1" smtClean="0"/>
              <a:t>Inc</a:t>
            </a:r>
            <a:r>
              <a:rPr lang="en-US" dirty="0" smtClean="0"/>
              <a:t> do further?</a:t>
            </a:r>
          </a:p>
          <a:p>
            <a:pPr lvl="2"/>
            <a:r>
              <a:rPr lang="en-US" sz="2400" dirty="0" smtClean="0"/>
              <a:t>Which other principles have they not used?</a:t>
            </a:r>
          </a:p>
          <a:p>
            <a:pPr lvl="2"/>
            <a:r>
              <a:rPr lang="en-US" sz="2400" dirty="0" smtClean="0"/>
              <a:t>What might their process look like then?</a:t>
            </a:r>
          </a:p>
          <a:p>
            <a:pPr lvl="2"/>
            <a:r>
              <a:rPr lang="en-US" sz="2400" dirty="0" smtClean="0"/>
              <a:t>What problems might they run into?</a:t>
            </a:r>
          </a:p>
          <a:p>
            <a:r>
              <a:rPr lang="en-US" dirty="0" smtClean="0"/>
              <a:t>Do you think a workflow management system like the on used by </a:t>
            </a:r>
            <a:r>
              <a:rPr lang="en-US" dirty="0" err="1" smtClean="0"/>
              <a:t>ProductIFF</a:t>
            </a:r>
            <a:r>
              <a:rPr lang="en-US" dirty="0" smtClean="0"/>
              <a:t> </a:t>
            </a:r>
            <a:r>
              <a:rPr lang="en-US" dirty="0" err="1" smtClean="0"/>
              <a:t>Inc</a:t>
            </a:r>
            <a:r>
              <a:rPr lang="en-US" dirty="0" smtClean="0"/>
              <a:t> embodies Hammer’s notion of technology in the process reengineering?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71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 the concept of business processes</a:t>
            </a:r>
          </a:p>
          <a:p>
            <a:endParaRPr lang="en-US" dirty="0"/>
          </a:p>
          <a:p>
            <a:r>
              <a:rPr lang="en-US" dirty="0" smtClean="0"/>
              <a:t>Understand how business processes can be reengineered to increase business value</a:t>
            </a:r>
          </a:p>
          <a:p>
            <a:endParaRPr lang="en-US" dirty="0"/>
          </a:p>
          <a:p>
            <a:r>
              <a:rPr lang="en-US" dirty="0" smtClean="0"/>
              <a:t>Understand the role of IT in reengineering 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58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Hammer, M. (1990) Reengineering work: Don’t automate, obliterate. </a:t>
            </a:r>
            <a:r>
              <a:rPr lang="en-US" i="1" dirty="0" smtClean="0"/>
              <a:t>Harvard Business Review, </a:t>
            </a:r>
            <a:r>
              <a:rPr lang="en-US" dirty="0" smtClean="0"/>
              <a:t>Jul-Aug 1990, 104-112.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77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47764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u="sng" dirty="0" smtClean="0"/>
              <a:t>business process</a:t>
            </a:r>
            <a:r>
              <a:rPr lang="en-US" dirty="0" smtClean="0"/>
              <a:t> is a set of activities that deliver an outcome with some value to a customer (external or internal)</a:t>
            </a:r>
          </a:p>
          <a:p>
            <a:pPr lvl="2"/>
            <a:r>
              <a:rPr lang="en-US" sz="2400" dirty="0" smtClean="0"/>
              <a:t>“How we do things”</a:t>
            </a:r>
          </a:p>
          <a:p>
            <a:endParaRPr lang="en-US" dirty="0" smtClean="0"/>
          </a:p>
          <a:p>
            <a:r>
              <a:rPr lang="en-US" dirty="0" smtClean="0"/>
              <a:t>Business processes are build based on </a:t>
            </a:r>
            <a:r>
              <a:rPr lang="en-US" u="sng" dirty="0" smtClean="0"/>
              <a:t>business rules</a:t>
            </a:r>
          </a:p>
          <a:p>
            <a:pPr lvl="2"/>
            <a:r>
              <a:rPr lang="en-US" sz="2400" dirty="0" smtClean="0"/>
              <a:t>“Why we do things the way we do them”</a:t>
            </a:r>
            <a:endParaRPr lang="en-US" sz="2400" dirty="0"/>
          </a:p>
          <a:p>
            <a:pPr lvl="2"/>
            <a:endParaRPr lang="en-US" dirty="0" smtClean="0"/>
          </a:p>
          <a:p>
            <a:pPr marL="685800" lvl="2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40639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Ways of Doing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“Business disaggregated work into narrowly defined tasks, re-aggregated the people performing those tasks into departments”</a:t>
            </a:r>
          </a:p>
          <a:p>
            <a:endParaRPr lang="en-US" dirty="0" smtClean="0"/>
          </a:p>
          <a:p>
            <a:r>
              <a:rPr lang="en-US" dirty="0" smtClean="0"/>
              <a:t>Focus on</a:t>
            </a:r>
          </a:p>
          <a:p>
            <a:pPr lvl="2"/>
            <a:r>
              <a:rPr lang="en-US" sz="2400" dirty="0" smtClean="0"/>
              <a:t>Organization Control</a:t>
            </a:r>
          </a:p>
          <a:p>
            <a:pPr lvl="2"/>
            <a:r>
              <a:rPr lang="en-US" sz="2400" dirty="0" smtClean="0"/>
              <a:t>Hierarchical information flow</a:t>
            </a:r>
          </a:p>
          <a:p>
            <a:pPr lvl="2"/>
            <a:r>
              <a:rPr lang="en-US" sz="2400" dirty="0" smtClean="0"/>
              <a:t>Cost</a:t>
            </a:r>
          </a:p>
        </p:txBody>
      </p:sp>
    </p:spTree>
    <p:extLst>
      <p:ext uri="{BB962C8B-B14F-4D97-AF65-F5344CB8AC3E}">
        <p14:creationId xmlns:p14="http://schemas.microsoft.com/office/powerpoint/2010/main" val="323629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Ways of Doing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Consequences</a:t>
            </a:r>
          </a:p>
          <a:p>
            <a:pPr lvl="2"/>
            <a:r>
              <a:rPr lang="en-US" sz="2400" dirty="0"/>
              <a:t>Fragmented work, lack of integration</a:t>
            </a:r>
          </a:p>
          <a:p>
            <a:pPr lvl="2"/>
            <a:r>
              <a:rPr lang="en-US" sz="2400" dirty="0"/>
              <a:t>Narrow local goals are sub optimal</a:t>
            </a:r>
          </a:p>
          <a:p>
            <a:pPr lvl="2"/>
            <a:r>
              <a:rPr lang="en-US" sz="2400" dirty="0"/>
              <a:t>Unclear accountability</a:t>
            </a:r>
          </a:p>
          <a:p>
            <a:pPr lvl="2"/>
            <a:r>
              <a:rPr lang="en-US" sz="2400" dirty="0"/>
              <a:t>Hand-off of work between units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3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Essence of Reengineering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Cross-functional perspective</a:t>
            </a:r>
          </a:p>
          <a:p>
            <a:r>
              <a:rPr lang="en-US" dirty="0" smtClean="0"/>
              <a:t>Team work</a:t>
            </a:r>
          </a:p>
          <a:p>
            <a:r>
              <a:rPr lang="en-US" dirty="0" smtClean="0"/>
              <a:t>Understand how business value is created</a:t>
            </a:r>
          </a:p>
          <a:p>
            <a:r>
              <a:rPr lang="en-US" dirty="0" smtClean="0"/>
              <a:t>Question underlying business rules</a:t>
            </a:r>
          </a:p>
          <a:p>
            <a:r>
              <a:rPr lang="en-US" dirty="0" smtClean="0"/>
              <a:t>Use of IT</a:t>
            </a:r>
          </a:p>
          <a:p>
            <a:pPr lvl="2"/>
            <a:r>
              <a:rPr lang="en-US" sz="2400" dirty="0" smtClean="0"/>
              <a:t>To enable new processes, not to automate old ones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912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Reengineering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86660"/>
          </a:xfrm>
        </p:spPr>
        <p:txBody>
          <a:bodyPr>
            <a:normAutofit/>
          </a:bodyPr>
          <a:lstStyle/>
          <a:p>
            <a:pPr marL="514350" indent="-514350">
              <a:buSzPct val="80000"/>
              <a:buFont typeface="+mj-lt"/>
              <a:buAutoNum type="arabicPeriod"/>
            </a:pPr>
            <a:r>
              <a:rPr lang="en-US" dirty="0" smtClean="0"/>
              <a:t>Organize around outcomes, not tasks</a:t>
            </a:r>
          </a:p>
          <a:p>
            <a:pPr marL="514350" indent="-514350">
              <a:buSzPct val="80000"/>
              <a:buFont typeface="+mj-lt"/>
              <a:buAutoNum type="arabicPeriod"/>
            </a:pPr>
            <a:endParaRPr lang="en-US" dirty="0"/>
          </a:p>
          <a:p>
            <a:pPr marL="514350" indent="-514350">
              <a:buSzPct val="80000"/>
              <a:buFont typeface="+mj-lt"/>
              <a:buAutoNum type="arabicPeriod"/>
            </a:pPr>
            <a:r>
              <a:rPr lang="en-US" dirty="0" smtClean="0"/>
              <a:t>Have those who use the output of the process perform the process</a:t>
            </a:r>
          </a:p>
          <a:p>
            <a:pPr marL="514350" indent="-514350">
              <a:buSzPct val="80000"/>
              <a:buFont typeface="+mj-lt"/>
              <a:buAutoNum type="arabicPeriod"/>
            </a:pPr>
            <a:endParaRPr lang="en-US" dirty="0"/>
          </a:p>
          <a:p>
            <a:pPr marL="514350" indent="-514350">
              <a:buSzPct val="80000"/>
              <a:buFont typeface="+mj-lt"/>
              <a:buAutoNum type="arabicPeriod"/>
            </a:pPr>
            <a:r>
              <a:rPr lang="en-US" dirty="0" smtClean="0"/>
              <a:t>Subsume information-processing work into the real work that produces the information</a:t>
            </a:r>
          </a:p>
          <a:p>
            <a:pPr marL="514350" indent="-514350">
              <a:buSzPct val="80000"/>
              <a:buFont typeface="+mj-lt"/>
              <a:buAutoNum type="arabicPeriod"/>
            </a:pPr>
            <a:endParaRPr lang="en-US" dirty="0"/>
          </a:p>
          <a:p>
            <a:pPr marL="514350" indent="-514350">
              <a:buSzPct val="80000"/>
              <a:buFont typeface="+mj-lt"/>
              <a:buAutoNum type="arabicPeriod"/>
            </a:pPr>
            <a:r>
              <a:rPr lang="en-US" dirty="0" smtClean="0"/>
              <a:t>Treat geographically dispersed resources as though they were centralized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30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Reengineering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SzPct val="80000"/>
              <a:buFont typeface="+mj-lt"/>
              <a:buAutoNum type="arabicPeriod" startAt="5"/>
            </a:pPr>
            <a:r>
              <a:rPr lang="en-US" dirty="0" smtClean="0"/>
              <a:t>Link parallel activities instead of integrating their results</a:t>
            </a:r>
          </a:p>
          <a:p>
            <a:pPr marL="514350" indent="-514350">
              <a:buSzPct val="80000"/>
              <a:buFont typeface="+mj-lt"/>
              <a:buAutoNum type="arabicPeriod" startAt="5"/>
            </a:pPr>
            <a:endParaRPr lang="en-US" dirty="0"/>
          </a:p>
          <a:p>
            <a:pPr marL="514350" indent="-514350">
              <a:buSzPct val="80000"/>
              <a:buFont typeface="+mj-lt"/>
              <a:buAutoNum type="arabicPeriod" startAt="5"/>
            </a:pPr>
            <a:r>
              <a:rPr lang="en-US" dirty="0" smtClean="0"/>
              <a:t>Put the decision point where the work is performed, and build controls into the process</a:t>
            </a:r>
          </a:p>
          <a:p>
            <a:pPr marL="514350" indent="-514350">
              <a:buSzPct val="80000"/>
              <a:buFont typeface="+mj-lt"/>
              <a:buAutoNum type="arabicPeriod" startAt="5"/>
            </a:pPr>
            <a:endParaRPr lang="en-US" dirty="0"/>
          </a:p>
          <a:p>
            <a:pPr marL="514350" indent="-514350">
              <a:buSzPct val="80000"/>
              <a:buFont typeface="+mj-lt"/>
              <a:buAutoNum type="arabicPeriod" startAt="5"/>
            </a:pPr>
            <a:r>
              <a:rPr lang="en-US" dirty="0" smtClean="0"/>
              <a:t>Capture information once and at the source</a:t>
            </a:r>
          </a:p>
          <a:p>
            <a:pPr marL="514350" indent="-514350">
              <a:buSzPct val="80000"/>
              <a:buFont typeface="+mj-lt"/>
              <a:buAutoNum type="arabicPeriod" startAt="5"/>
            </a:pPr>
            <a:endParaRPr lang="en-US" dirty="0" smtClean="0"/>
          </a:p>
          <a:p>
            <a:pPr marL="514350" indent="-514350">
              <a:buSzPct val="80000"/>
              <a:buFont typeface="+mj-lt"/>
              <a:buAutoNum type="arabicPeriod" startAt="5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50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29</TotalTime>
  <Words>389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Tw Cen MT</vt:lpstr>
      <vt:lpstr>Wingdings</vt:lpstr>
      <vt:lpstr>Wingdings 2</vt:lpstr>
      <vt:lpstr>Median</vt:lpstr>
      <vt:lpstr>Business Processes and Process Architecture</vt:lpstr>
      <vt:lpstr>Learning Objectives</vt:lpstr>
      <vt:lpstr>PowerPoint Presentation</vt:lpstr>
      <vt:lpstr>Business Process</vt:lpstr>
      <vt:lpstr>Old Ways of Doing Work</vt:lpstr>
      <vt:lpstr>Old Ways of Doing Work</vt:lpstr>
      <vt:lpstr>Essence of Reengineering</vt:lpstr>
      <vt:lpstr>Principles of Reengineering</vt:lpstr>
      <vt:lpstr>Principles of Reengineering</vt:lpstr>
      <vt:lpstr>Potential Issues</vt:lpstr>
      <vt:lpstr>Video Exercise</vt:lpstr>
      <vt:lpstr>Discussion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Processes and Process Architecture</dc:title>
  <dc:creator>Katherine Alexander</dc:creator>
  <cp:lastModifiedBy>Joerg Evermann</cp:lastModifiedBy>
  <cp:revision>5</cp:revision>
  <dcterms:created xsi:type="dcterms:W3CDTF">2014-01-03T23:49:31Z</dcterms:created>
  <dcterms:modified xsi:type="dcterms:W3CDTF">2014-01-07T20:28:58Z</dcterms:modified>
</cp:coreProperties>
</file>